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91" r:id="rId6"/>
    <p:sldId id="309" r:id="rId7"/>
    <p:sldId id="327" r:id="rId8"/>
    <p:sldId id="306" r:id="rId9"/>
    <p:sldId id="311" r:id="rId10"/>
    <p:sldId id="325" r:id="rId11"/>
    <p:sldId id="308" r:id="rId12"/>
    <p:sldId id="312" r:id="rId13"/>
    <p:sldId id="313" r:id="rId14"/>
    <p:sldId id="330" r:id="rId15"/>
    <p:sldId id="310" r:id="rId16"/>
    <p:sldId id="328" r:id="rId17"/>
    <p:sldId id="329" r:id="rId18"/>
  </p:sldIdLst>
  <p:sldSz cx="12188825" cy="6858000"/>
  <p:notesSz cx="6858000" cy="9144000"/>
  <p:defaultTextStyle>
    <a:defPPr>
      <a:defRPr lang="es-ES_tradnl"/>
    </a:defPPr>
    <a:lvl1pPr marL="0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4766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9533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4299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19066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3832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28599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3365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38132" algn="l" defTabSz="55476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9C1"/>
    <a:srgbClr val="718BB4"/>
    <a:srgbClr val="4F81BD"/>
    <a:srgbClr val="1B7DC2"/>
    <a:srgbClr val="1268B3"/>
    <a:srgbClr val="FFFFFF"/>
    <a:srgbClr val="275791"/>
    <a:srgbClr val="FFC000"/>
    <a:srgbClr val="1B80C6"/>
    <a:srgbClr val="1B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96327" autoAdjust="0"/>
  </p:normalViewPr>
  <p:slideViewPr>
    <p:cSldViewPr snapToGrid="0">
      <p:cViewPr varScale="1">
        <p:scale>
          <a:sx n="131" d="100"/>
          <a:sy n="131" d="100"/>
        </p:scale>
        <p:origin x="688" y="184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9B8C-1B5A-3A46-92A8-6795F5D9DC3F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F80F6-3420-EC42-8D33-B8E655335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77478" y="6380314"/>
            <a:ext cx="533223" cy="365126"/>
          </a:xfrm>
          <a:prstGeom prst="rect">
            <a:avLst/>
          </a:prstGeom>
        </p:spPr>
        <p:txBody>
          <a:bodyPr vert="horz" lIns="110953" tIns="55477" rIns="110953" bIns="554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5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8434F-CC53-8D4B-A2C9-95B8A2216A46}" type="slidenum">
              <a:rPr kumimoji="0" lang="es-ES_trad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55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5C4B5-D2B5-AA3F-2AB6-E1042B300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216" y="254871"/>
            <a:ext cx="1512440" cy="2502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477478" y="6380314"/>
            <a:ext cx="533223" cy="365126"/>
          </a:xfrm>
          <a:prstGeom prst="rect">
            <a:avLst/>
          </a:prstGeom>
        </p:spPr>
        <p:txBody>
          <a:bodyPr vert="horz" lIns="110953" tIns="55477" rIns="110953" bIns="554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5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8434F-CC53-8D4B-A2C9-95B8A2216A46}" type="slidenum">
              <a:rPr kumimoji="0" lang="es-ES_trad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55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4CF46-D8B6-2083-B248-A0D89FDFC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216" y="254871"/>
            <a:ext cx="1512440" cy="2502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D962F1-6CAE-833F-240A-C561D32E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859" b="22216"/>
          <a:stretch/>
        </p:blipFill>
        <p:spPr>
          <a:xfrm>
            <a:off x="107238" y="0"/>
            <a:ext cx="11903463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D90DFC6-5727-D14A-8F31-B78722CBC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953" tIns="55477" rIns="110953" bIns="5547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3"/>
            <a:ext cx="10969943" cy="4525962"/>
          </a:xfrm>
          <a:prstGeom prst="rect">
            <a:avLst/>
          </a:prstGeom>
        </p:spPr>
        <p:txBody>
          <a:bodyPr vert="horz" lIns="110953" tIns="55477" rIns="110953" bIns="5547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0"/>
            <a:ext cx="2844059" cy="365126"/>
          </a:xfrm>
          <a:prstGeom prst="rect">
            <a:avLst/>
          </a:prstGeom>
        </p:spPr>
        <p:txBody>
          <a:bodyPr vert="horz" lIns="110953" tIns="55477" rIns="110953" bIns="5547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D1BB-95B6-964F-BB6E-F2E07A94EA84}" type="datetimeFigureOut">
              <a:rPr lang="es-ES_tradnl" smtClean="0"/>
              <a:t>9/9/24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0"/>
            <a:ext cx="3859795" cy="365126"/>
          </a:xfrm>
          <a:prstGeom prst="rect">
            <a:avLst/>
          </a:prstGeom>
        </p:spPr>
        <p:txBody>
          <a:bodyPr vert="horz" lIns="110953" tIns="55477" rIns="110953" bIns="5547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0"/>
            <a:ext cx="2844059" cy="365126"/>
          </a:xfrm>
          <a:prstGeom prst="rect">
            <a:avLst/>
          </a:prstGeom>
        </p:spPr>
        <p:txBody>
          <a:bodyPr vert="horz" lIns="110953" tIns="55477" rIns="110953" bIns="554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434F-CC53-8D4B-A2C9-95B8A2216A46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41B39-02B9-4002-5C94-B8955C719406}"/>
              </a:ext>
            </a:extLst>
          </p:cNvPr>
          <p:cNvSpPr txBox="1"/>
          <p:nvPr userDrawn="1"/>
        </p:nvSpPr>
        <p:spPr>
          <a:xfrm>
            <a:off x="8674218" y="6472940"/>
            <a:ext cx="28711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2024 Inaba Denko America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xStyles>
    <p:titleStyle>
      <a:lvl1pPr algn="ctr" defTabSz="55476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075" indent="-416075" algn="l" defTabSz="554766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1496" indent="-346729" algn="l" defTabSz="554766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6916" indent="-277383" algn="l" defTabSz="55476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683" indent="-277383" algn="l" defTabSz="55476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449" indent="-277383" algn="l" defTabSz="554766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1216" indent="-277383" algn="l" defTabSz="5547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982" indent="-277383" algn="l" defTabSz="5547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0749" indent="-277383" algn="l" defTabSz="5547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5515" indent="-277383" algn="l" defTabSz="5547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766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9533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99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9066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832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599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3365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8132" algn="l" defTabSz="55476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59EFFC1-59C8-1C31-4C52-CCF537E2C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10A08-205B-72DC-CB4E-698213A096CD}"/>
              </a:ext>
            </a:extLst>
          </p:cNvPr>
          <p:cNvSpPr txBox="1"/>
          <p:nvPr/>
        </p:nvSpPr>
        <p:spPr>
          <a:xfrm>
            <a:off x="4537165" y="1259789"/>
            <a:ext cx="3114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bg2"/>
                </a:solidFill>
                <a:latin typeface="Arial"/>
                <a:cs typeface="Arial"/>
              </a:rPr>
              <a:t>Introduces</a:t>
            </a:r>
            <a:endParaRPr lang="ja-JP" altLang="en-US" sz="16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80EEE-5384-A879-1B3A-B37966BB3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155" y="761191"/>
            <a:ext cx="2302514" cy="397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06AE1-9237-ABF9-A603-71ADC507C3E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910746" y="2607750"/>
            <a:ext cx="8367333" cy="1520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08AB4-A17E-740A-6D4D-645CA194FC6C}"/>
              </a:ext>
            </a:extLst>
          </p:cNvPr>
          <p:cNvSpPr txBox="1"/>
          <p:nvPr/>
        </p:nvSpPr>
        <p:spPr>
          <a:xfrm>
            <a:off x="1233442" y="4420996"/>
            <a:ext cx="971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2"/>
                </a:solidFill>
                <a:latin typeface="Arial"/>
                <a:cs typeface="Arial"/>
              </a:rPr>
              <a:t>Insulated </a:t>
            </a:r>
            <a:r>
              <a:rPr lang="en-US" altLang="ja-JP" sz="2000" dirty="0" err="1">
                <a:solidFill>
                  <a:schemeClr val="bg2"/>
                </a:solidFill>
                <a:latin typeface="Arial"/>
                <a:cs typeface="Arial"/>
              </a:rPr>
              <a:t>lineset</a:t>
            </a:r>
            <a:r>
              <a:rPr lang="en-US" altLang="ja-JP" sz="2000" dirty="0">
                <a:solidFill>
                  <a:schemeClr val="bg2"/>
                </a:solidFill>
                <a:latin typeface="Arial"/>
                <a:cs typeface="Arial"/>
              </a:rPr>
              <a:t> for ductless applications</a:t>
            </a:r>
            <a:endParaRPr lang="ja-JP" altLang="en-US" sz="20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E74FA-B620-F26E-E195-35A3A88D9425}"/>
              </a:ext>
            </a:extLst>
          </p:cNvPr>
          <p:cNvSpPr txBox="1"/>
          <p:nvPr/>
        </p:nvSpPr>
        <p:spPr>
          <a:xfrm>
            <a:off x="4537165" y="6223674"/>
            <a:ext cx="311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bg2"/>
                </a:solidFill>
                <a:latin typeface="Arial"/>
                <a:cs typeface="Arial"/>
              </a:rPr>
              <a:t>August 13, 2024</a:t>
            </a:r>
            <a:endParaRPr lang="ja-JP" altLang="en-US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7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D3DB23-B776-1504-683C-0FE1225F40C4}"/>
              </a:ext>
            </a:extLst>
          </p:cNvPr>
          <p:cNvGrpSpPr/>
          <p:nvPr/>
        </p:nvGrpSpPr>
        <p:grpSpPr>
          <a:xfrm>
            <a:off x="-1731328" y="314960"/>
            <a:ext cx="5564188" cy="754432"/>
            <a:chOff x="-268288" y="304800"/>
            <a:chExt cx="5564188" cy="7544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B104AD-BD24-AF6F-D8AF-0711557AAD43}"/>
                </a:ext>
              </a:extLst>
            </p:cNvPr>
            <p:cNvGrpSpPr/>
            <p:nvPr/>
          </p:nvGrpSpPr>
          <p:grpSpPr>
            <a:xfrm>
              <a:off x="-268288" y="304800"/>
              <a:ext cx="5564188" cy="754432"/>
              <a:chOff x="-268288" y="304800"/>
              <a:chExt cx="5564188" cy="754432"/>
            </a:xfrm>
          </p:grpSpPr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BD0DDD80-446C-5745-EEA6-31815522EDB1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D43F44-DC87-A48B-6D20-193DB6A72769}"/>
                  </a:ext>
                </a:extLst>
              </p:cNvPr>
              <p:cNvSpPr txBox="1"/>
              <p:nvPr/>
            </p:nvSpPr>
            <p:spPr>
              <a:xfrm>
                <a:off x="2192717" y="451183"/>
                <a:ext cx="27602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ASTM Ratings</a:t>
                </a:r>
              </a:p>
            </p:txBody>
          </p:sp>
        </p:grp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CEC5E323-C11A-8859-56ED-F578C044E1FB}"/>
                </a:ext>
              </a:extLst>
            </p:cNvPr>
            <p:cNvSpPr/>
            <p:nvPr/>
          </p:nvSpPr>
          <p:spPr>
            <a:xfrm>
              <a:off x="1979429" y="501639"/>
              <a:ext cx="337051" cy="337051"/>
            </a:xfrm>
            <a:prstGeom prst="star5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2D6A7C-299C-A2E4-6535-1388392B382F}"/>
              </a:ext>
            </a:extLst>
          </p:cNvPr>
          <p:cNvSpPr txBox="1"/>
          <p:nvPr/>
        </p:nvSpPr>
        <p:spPr>
          <a:xfrm>
            <a:off x="2314892" y="2177186"/>
            <a:ext cx="7559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Most linesets don’t have ratings while others only have pressure ratings.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9BFD23-459C-B5DC-7D22-A9F2B96842CF}"/>
              </a:ext>
            </a:extLst>
          </p:cNvPr>
          <p:cNvGrpSpPr/>
          <p:nvPr/>
        </p:nvGrpSpPr>
        <p:grpSpPr>
          <a:xfrm>
            <a:off x="1405169" y="3605165"/>
            <a:ext cx="9378487" cy="1467849"/>
            <a:chOff x="1405169" y="3605165"/>
            <a:chExt cx="9378487" cy="146784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662DC27-D6F4-CA8D-756E-61F570CD90CD}"/>
                </a:ext>
              </a:extLst>
            </p:cNvPr>
            <p:cNvSpPr/>
            <p:nvPr/>
          </p:nvSpPr>
          <p:spPr>
            <a:xfrm>
              <a:off x="1405169" y="3605165"/>
              <a:ext cx="9378487" cy="1467849"/>
            </a:xfrm>
            <a:prstGeom prst="roundRect">
              <a:avLst>
                <a:gd name="adj" fmla="val 391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16C187-F9A2-41EE-2A8D-82E8339C6B0D}"/>
                </a:ext>
              </a:extLst>
            </p:cNvPr>
            <p:cNvSpPr txBox="1"/>
            <p:nvPr/>
          </p:nvSpPr>
          <p:spPr>
            <a:xfrm>
              <a:off x="1894998" y="3944919"/>
              <a:ext cx="839882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</a:rPr>
                <a:t>Paircoil</a:t>
              </a:r>
              <a:r>
                <a:rPr lang="en-US" sz="4000" b="1" dirty="0">
                  <a:solidFill>
                    <a:schemeClr val="bg1"/>
                  </a:solidFill>
                </a:rPr>
                <a:t> </a:t>
              </a:r>
              <a:r>
                <a:rPr lang="en-US" sz="4000" b="1">
                  <a:solidFill>
                    <a:schemeClr val="bg1"/>
                  </a:solidFill>
                </a:rPr>
                <a:t>has 9 </a:t>
              </a:r>
              <a:r>
                <a:rPr lang="en-US" sz="4000" b="1" dirty="0">
                  <a:solidFill>
                    <a:schemeClr val="bg1"/>
                  </a:solidFill>
                </a:rPr>
                <a:t>different ratings!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3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D0E655-14E5-3090-FF3D-BCF24FF564F8}"/>
              </a:ext>
            </a:extLst>
          </p:cNvPr>
          <p:cNvGrpSpPr/>
          <p:nvPr/>
        </p:nvGrpSpPr>
        <p:grpSpPr>
          <a:xfrm>
            <a:off x="-1731329" y="314960"/>
            <a:ext cx="7986213" cy="754432"/>
            <a:chOff x="-268289" y="304800"/>
            <a:chExt cx="7986213" cy="7544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39EC32-C0AD-76F2-B865-71BF7BB0FA02}"/>
                </a:ext>
              </a:extLst>
            </p:cNvPr>
            <p:cNvGrpSpPr/>
            <p:nvPr/>
          </p:nvGrpSpPr>
          <p:grpSpPr>
            <a:xfrm>
              <a:off x="-268289" y="304800"/>
              <a:ext cx="7986213" cy="754432"/>
              <a:chOff x="-268289" y="304800"/>
              <a:chExt cx="7986213" cy="754432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D2BE6297-A229-35BA-1637-3B0B86A07869}"/>
                  </a:ext>
                </a:extLst>
              </p:cNvPr>
              <p:cNvSpPr/>
              <p:nvPr/>
            </p:nvSpPr>
            <p:spPr>
              <a:xfrm>
                <a:off x="-268289" y="304800"/>
                <a:ext cx="7986213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46348E-A39D-E7AB-1E97-94EBD4E8FEC2}"/>
                  </a:ext>
                </a:extLst>
              </p:cNvPr>
              <p:cNvSpPr txBox="1"/>
              <p:nvPr/>
            </p:nvSpPr>
            <p:spPr>
              <a:xfrm>
                <a:off x="2192717" y="451183"/>
                <a:ext cx="47080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ASTM Ratings Insulation</a:t>
                </a:r>
              </a:p>
            </p:txBody>
          </p:sp>
        </p:grp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DF76E60A-257F-64BD-2B7A-2C8E9E17D6A2}"/>
                </a:ext>
              </a:extLst>
            </p:cNvPr>
            <p:cNvSpPr/>
            <p:nvPr/>
          </p:nvSpPr>
          <p:spPr>
            <a:xfrm>
              <a:off x="1979429" y="501639"/>
              <a:ext cx="337051" cy="337051"/>
            </a:xfrm>
            <a:prstGeom prst="star5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FAA80D-4645-549D-C567-52EE9AB695CF}"/>
              </a:ext>
            </a:extLst>
          </p:cNvPr>
          <p:cNvGraphicFramePr>
            <a:graphicFrameLocks noGrp="1"/>
          </p:cNvGraphicFramePr>
          <p:nvPr/>
        </p:nvGraphicFramePr>
        <p:xfrm>
          <a:off x="496069" y="1547076"/>
          <a:ext cx="11208250" cy="469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97">
                  <a:extLst>
                    <a:ext uri="{9D8B030D-6E8A-4147-A177-3AD203B41FA5}">
                      <a16:colId xmlns:a16="http://schemas.microsoft.com/office/drawing/2014/main" val="3079356838"/>
                    </a:ext>
                  </a:extLst>
                </a:gridCol>
                <a:gridCol w="1983281">
                  <a:extLst>
                    <a:ext uri="{9D8B030D-6E8A-4147-A177-3AD203B41FA5}">
                      <a16:colId xmlns:a16="http://schemas.microsoft.com/office/drawing/2014/main" val="3513367233"/>
                    </a:ext>
                  </a:extLst>
                </a:gridCol>
                <a:gridCol w="8786272">
                  <a:extLst>
                    <a:ext uri="{9D8B030D-6E8A-4147-A177-3AD203B41FA5}">
                      <a16:colId xmlns:a16="http://schemas.microsoft.com/office/drawing/2014/main" val="4085159659"/>
                    </a:ext>
                  </a:extLst>
                </a:gridCol>
              </a:tblGrid>
              <a:tr h="48865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Standard</a:t>
                      </a:r>
                      <a:endParaRPr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Description</a:t>
                      </a:r>
                      <a:endParaRPr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5428"/>
                  </a:ext>
                </a:extLst>
              </a:tr>
              <a:tr h="6821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C1427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Linear Shrinkage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46507"/>
                  </a:ext>
                </a:extLst>
              </a:tr>
              <a:tr h="6821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C411 &amp; C447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Maximum Use Temperature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31346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E84 (25/50)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Surface Burning Characteristics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90343"/>
                  </a:ext>
                </a:extLst>
              </a:tr>
              <a:tr h="6821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C518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Thermal Conductivity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2200"/>
                  </a:ext>
                </a:extLst>
              </a:tr>
              <a:tr h="54178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C1763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Water Absorption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5673"/>
                  </a:ext>
                </a:extLst>
              </a:tr>
              <a:tr h="48865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E96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Water Vapor Permeability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67822"/>
                  </a:ext>
                </a:extLst>
              </a:tr>
              <a:tr h="58368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G154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UV Exposure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5121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81736DE-F1F7-769E-75F7-D9D989FCB480}"/>
              </a:ext>
            </a:extLst>
          </p:cNvPr>
          <p:cNvGrpSpPr/>
          <p:nvPr/>
        </p:nvGrpSpPr>
        <p:grpSpPr>
          <a:xfrm>
            <a:off x="2375524" y="3462143"/>
            <a:ext cx="483515" cy="398801"/>
            <a:chOff x="2009981" y="3429000"/>
            <a:chExt cx="483515" cy="4825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D235F0-1A66-A16C-A120-6C2AE0F4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9981" y="3429000"/>
              <a:ext cx="483515" cy="4825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BBE61E-613E-3C63-A1DD-C53F99D6F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939" y="3470874"/>
              <a:ext cx="399599" cy="39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7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D0E655-14E5-3090-FF3D-BCF24FF564F8}"/>
              </a:ext>
            </a:extLst>
          </p:cNvPr>
          <p:cNvGrpSpPr/>
          <p:nvPr/>
        </p:nvGrpSpPr>
        <p:grpSpPr>
          <a:xfrm>
            <a:off x="-1731329" y="314960"/>
            <a:ext cx="7470647" cy="754432"/>
            <a:chOff x="-268289" y="304800"/>
            <a:chExt cx="7470647" cy="7544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39EC32-C0AD-76F2-B865-71BF7BB0FA02}"/>
                </a:ext>
              </a:extLst>
            </p:cNvPr>
            <p:cNvGrpSpPr/>
            <p:nvPr/>
          </p:nvGrpSpPr>
          <p:grpSpPr>
            <a:xfrm>
              <a:off x="-268289" y="304800"/>
              <a:ext cx="7470647" cy="754432"/>
              <a:chOff x="-268289" y="304800"/>
              <a:chExt cx="7470647" cy="754432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D2BE6297-A229-35BA-1637-3B0B86A07869}"/>
                  </a:ext>
                </a:extLst>
              </p:cNvPr>
              <p:cNvSpPr/>
              <p:nvPr/>
            </p:nvSpPr>
            <p:spPr>
              <a:xfrm>
                <a:off x="-268289" y="304800"/>
                <a:ext cx="7470647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46348E-A39D-E7AB-1E97-94EBD4E8FEC2}"/>
                  </a:ext>
                </a:extLst>
              </p:cNvPr>
              <p:cNvSpPr txBox="1"/>
              <p:nvPr/>
            </p:nvSpPr>
            <p:spPr>
              <a:xfrm>
                <a:off x="2192717" y="451183"/>
                <a:ext cx="44746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ASTM Ratings – Copper Tube</a:t>
                </a:r>
              </a:p>
            </p:txBody>
          </p:sp>
        </p:grp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DF76E60A-257F-64BD-2B7A-2C8E9E17D6A2}"/>
                </a:ext>
              </a:extLst>
            </p:cNvPr>
            <p:cNvSpPr/>
            <p:nvPr/>
          </p:nvSpPr>
          <p:spPr>
            <a:xfrm>
              <a:off x="1979429" y="501639"/>
              <a:ext cx="337051" cy="337051"/>
            </a:xfrm>
            <a:prstGeom prst="star5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FAA80D-4645-549D-C567-52EE9AB69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73678"/>
              </p:ext>
            </p:extLst>
          </p:nvPr>
        </p:nvGraphicFramePr>
        <p:xfrm>
          <a:off x="496069" y="1547076"/>
          <a:ext cx="11208250" cy="185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97">
                  <a:extLst>
                    <a:ext uri="{9D8B030D-6E8A-4147-A177-3AD203B41FA5}">
                      <a16:colId xmlns:a16="http://schemas.microsoft.com/office/drawing/2014/main" val="3079356838"/>
                    </a:ext>
                  </a:extLst>
                </a:gridCol>
                <a:gridCol w="1983281">
                  <a:extLst>
                    <a:ext uri="{9D8B030D-6E8A-4147-A177-3AD203B41FA5}">
                      <a16:colId xmlns:a16="http://schemas.microsoft.com/office/drawing/2014/main" val="3513367233"/>
                    </a:ext>
                  </a:extLst>
                </a:gridCol>
                <a:gridCol w="8786272">
                  <a:extLst>
                    <a:ext uri="{9D8B030D-6E8A-4147-A177-3AD203B41FA5}">
                      <a16:colId xmlns:a16="http://schemas.microsoft.com/office/drawing/2014/main" val="4085159659"/>
                    </a:ext>
                  </a:extLst>
                </a:gridCol>
              </a:tblGrid>
              <a:tr h="48865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Standard</a:t>
                      </a:r>
                      <a:endParaRPr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Description</a:t>
                      </a:r>
                      <a:endParaRPr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5428"/>
                  </a:ext>
                </a:extLst>
              </a:tr>
              <a:tr h="6821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B280 C12200 DHP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Phosphorus Deoxidized Copper Seamless Tube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46507"/>
                  </a:ext>
                </a:extLst>
              </a:tr>
              <a:tr h="6821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ASTM B1003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chemeClr val="tx1"/>
                          </a:solidFill>
                        </a:rPr>
                        <a:t>Pressure</a:t>
                      </a:r>
                      <a:endParaRPr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3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A3926E-6E81-4320-20D0-A54E82A0B44F}"/>
              </a:ext>
            </a:extLst>
          </p:cNvPr>
          <p:cNvGrpSpPr/>
          <p:nvPr/>
        </p:nvGrpSpPr>
        <p:grpSpPr>
          <a:xfrm>
            <a:off x="-1072109" y="314960"/>
            <a:ext cx="5564188" cy="754432"/>
            <a:chOff x="-268288" y="304800"/>
            <a:chExt cx="5564188" cy="75443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0C4F652A-08BC-2ECA-BD4A-76480046DD87}"/>
                </a:ext>
              </a:extLst>
            </p:cNvPr>
            <p:cNvSpPr/>
            <p:nvPr/>
          </p:nvSpPr>
          <p:spPr>
            <a:xfrm>
              <a:off x="-268288" y="304800"/>
              <a:ext cx="5564188" cy="754432"/>
            </a:xfrm>
            <a:prstGeom prst="parallelogram">
              <a:avLst/>
            </a:prstGeom>
            <a:solidFill>
              <a:srgbClr val="1268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3ADBA1-155F-5206-4E1A-059B88EB50B2}"/>
                </a:ext>
              </a:extLst>
            </p:cNvPr>
            <p:cNvSpPr txBox="1"/>
            <p:nvPr/>
          </p:nvSpPr>
          <p:spPr>
            <a:xfrm>
              <a:off x="1133431" y="451183"/>
              <a:ext cx="38195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Specifications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160222-9BC1-49F1-80E9-A8AAB2C97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05571"/>
              </p:ext>
            </p:extLst>
          </p:nvPr>
        </p:nvGraphicFramePr>
        <p:xfrm>
          <a:off x="5373360" y="698629"/>
          <a:ext cx="6528387" cy="562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15">
                  <a:extLst>
                    <a:ext uri="{9D8B030D-6E8A-4147-A177-3AD203B41FA5}">
                      <a16:colId xmlns:a16="http://schemas.microsoft.com/office/drawing/2014/main" val="3079356838"/>
                    </a:ext>
                  </a:extLst>
                </a:gridCol>
                <a:gridCol w="1360963">
                  <a:extLst>
                    <a:ext uri="{9D8B030D-6E8A-4147-A177-3AD203B41FA5}">
                      <a16:colId xmlns:a16="http://schemas.microsoft.com/office/drawing/2014/main" val="1984876211"/>
                    </a:ext>
                  </a:extLst>
                </a:gridCol>
                <a:gridCol w="1499190">
                  <a:extLst>
                    <a:ext uri="{9D8B030D-6E8A-4147-A177-3AD203B41FA5}">
                      <a16:colId xmlns:a16="http://schemas.microsoft.com/office/drawing/2014/main" val="3819492821"/>
                    </a:ext>
                  </a:extLst>
                </a:gridCol>
                <a:gridCol w="765547">
                  <a:extLst>
                    <a:ext uri="{9D8B030D-6E8A-4147-A177-3AD203B41FA5}">
                      <a16:colId xmlns:a16="http://schemas.microsoft.com/office/drawing/2014/main" val="2625000627"/>
                    </a:ext>
                  </a:extLst>
                </a:gridCol>
                <a:gridCol w="712378">
                  <a:extLst>
                    <a:ext uri="{9D8B030D-6E8A-4147-A177-3AD203B41FA5}">
                      <a16:colId xmlns:a16="http://schemas.microsoft.com/office/drawing/2014/main" val="2451905058"/>
                    </a:ext>
                  </a:extLst>
                </a:gridCol>
                <a:gridCol w="978194">
                  <a:extLst>
                    <a:ext uri="{9D8B030D-6E8A-4147-A177-3AD203B41FA5}">
                      <a16:colId xmlns:a16="http://schemas.microsoft.com/office/drawing/2014/main" val="4085159659"/>
                    </a:ext>
                  </a:extLst>
                </a:gridCol>
              </a:tblGrid>
              <a:tr h="377639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/>
                        <a:t>Liquid line OD (Inch)</a:t>
                      </a:r>
                      <a:endParaRPr lang="ja-JP" alt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/>
                        <a:t>Suction line OD (Inch)</a:t>
                      </a:r>
                      <a:endParaRPr lang="ja-JP" alt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/>
                        <a:t>Insulation thickness (Inch)</a:t>
                      </a:r>
                      <a:endParaRPr lang="ja-JP" alt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/>
                        <a:t>Length</a:t>
                      </a:r>
                    </a:p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/>
                        <a:t>(Feet)</a:t>
                      </a:r>
                      <a:endParaRPr lang="ja-JP" alt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/>
                        <a:t>Type</a:t>
                      </a:r>
                      <a:endParaRPr lang="ja-JP" alt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/>
                        <a:t>Item No.</a:t>
                      </a:r>
                      <a:endParaRPr lang="ja-JP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5428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PC-2325-NA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46507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PC-2335-NA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26151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PC-2350-NA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74867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PC-2382-NA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31346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PC-2425-NA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90343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PC-2435-NA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2200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PC-2450-NA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5673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PC-2482-NA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67822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PC-2525-NA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51216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PC-2535-NA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09661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PC-2550-NA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3751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PC-2582-NA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28612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PC-3525-NA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21348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PC-3535-NA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8533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PC-3550-NA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39143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PC-3582-NA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75939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PC-3625-NA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22106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PC-3635-NA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08866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marL="0" marR="0" lvl="0" indent="0" algn="ctr" defTabSz="554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PC-3650-NA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25740"/>
                  </a:ext>
                </a:extLst>
              </a:tr>
              <a:tr h="26144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PC-3682-NA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CD0347-A00E-0364-C89C-09BAB2932E8E}"/>
              </a:ext>
            </a:extLst>
          </p:cNvPr>
          <p:cNvSpPr txBox="1"/>
          <p:nvPr/>
        </p:nvSpPr>
        <p:spPr>
          <a:xfrm>
            <a:off x="329610" y="1369941"/>
            <a:ext cx="44946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Insulation Material: </a:t>
            </a:r>
            <a:r>
              <a:rPr lang="en-US" sz="2000" dirty="0"/>
              <a:t>cross-linked polyethylene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Tube: copper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ASTM B280 C12200 DHP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Application: ductless installation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Size: Multiple sizes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Color:</a:t>
            </a:r>
            <a:r>
              <a:rPr lang="en-US" b="1" dirty="0"/>
              <a:t> </a:t>
            </a:r>
            <a:r>
              <a:rPr lang="en-US" sz="2000" dirty="0"/>
              <a:t>Ivory-colored insulation reflects solar heat for better energy efficiency.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A2L Compatible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5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DF34B0B-4F17-B475-6C07-D74B62F857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29ACA-B58A-4538-3708-0668F8A182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591" y="3024166"/>
            <a:ext cx="4935643" cy="852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91E55-D5E9-49C1-EA04-4CC690ED8E9E}"/>
              </a:ext>
            </a:extLst>
          </p:cNvPr>
          <p:cNvSpPr txBox="1"/>
          <p:nvPr/>
        </p:nvSpPr>
        <p:spPr>
          <a:xfrm>
            <a:off x="2782674" y="5984956"/>
            <a:ext cx="662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19750 S. Vermont Ave. Suite 140, Torrance, CA 90502 USA</a:t>
            </a:r>
            <a:endParaRPr lang="ja-JP" alt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90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78711-D16C-F342-B894-A9894F6E5D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36270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13CD2-7F12-44D5-BAE9-D5BDBAB1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91" y="1085976"/>
            <a:ext cx="4723141" cy="8580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3C9360-D14D-0396-FB48-8A3CFB4FFE04}"/>
              </a:ext>
            </a:extLst>
          </p:cNvPr>
          <p:cNvGrpSpPr/>
          <p:nvPr/>
        </p:nvGrpSpPr>
        <p:grpSpPr>
          <a:xfrm>
            <a:off x="7080095" y="3370828"/>
            <a:ext cx="3455825" cy="537705"/>
            <a:chOff x="7080095" y="3370828"/>
            <a:chExt cx="3455825" cy="53770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616695-9ACC-0D44-93D6-52D17F49551A}"/>
                </a:ext>
              </a:extLst>
            </p:cNvPr>
            <p:cNvSpPr/>
            <p:nvPr/>
          </p:nvSpPr>
          <p:spPr>
            <a:xfrm>
              <a:off x="7867696" y="3447229"/>
              <a:ext cx="26682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Pre-insulated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DAA874C-1D72-1C4D-B9BE-9059491A5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80095" y="3370828"/>
              <a:ext cx="460890" cy="53770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22EEEF-7CD8-B32E-831D-6A9072704EA2}"/>
              </a:ext>
            </a:extLst>
          </p:cNvPr>
          <p:cNvGrpSpPr/>
          <p:nvPr/>
        </p:nvGrpSpPr>
        <p:grpSpPr>
          <a:xfrm>
            <a:off x="7039293" y="4321132"/>
            <a:ext cx="2947987" cy="554038"/>
            <a:chOff x="7039293" y="4321132"/>
            <a:chExt cx="2947987" cy="55403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E96048B-FEF3-E240-B582-23D4AFF60F21}"/>
                </a:ext>
              </a:extLst>
            </p:cNvPr>
            <p:cNvSpPr/>
            <p:nvPr/>
          </p:nvSpPr>
          <p:spPr>
            <a:xfrm>
              <a:off x="7867696" y="4381410"/>
              <a:ext cx="2119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Flexible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FF1AFBD2-DD2F-2342-997B-A865B272F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39293" y="4321132"/>
              <a:ext cx="542495" cy="55403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CB7D3-DF01-5724-30FC-8A5424B8BB0F}"/>
              </a:ext>
            </a:extLst>
          </p:cNvPr>
          <p:cNvGrpSpPr/>
          <p:nvPr/>
        </p:nvGrpSpPr>
        <p:grpSpPr>
          <a:xfrm>
            <a:off x="7039293" y="2470756"/>
            <a:ext cx="3588067" cy="476802"/>
            <a:chOff x="7039293" y="2470756"/>
            <a:chExt cx="3588067" cy="4768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26680B-FEB4-B147-8216-5A35A0A900B0}"/>
                </a:ext>
              </a:extLst>
            </p:cNvPr>
            <p:cNvSpPr txBox="1"/>
            <p:nvPr/>
          </p:nvSpPr>
          <p:spPr>
            <a:xfrm>
              <a:off x="7867696" y="2523960"/>
              <a:ext cx="2759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Pre-Paired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CE96168-1DDF-4158-EA33-7956A81DE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39293" y="2470756"/>
              <a:ext cx="542495" cy="47680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41CA38-4871-618A-263A-09AE4D7FE862}"/>
              </a:ext>
            </a:extLst>
          </p:cNvPr>
          <p:cNvGrpSpPr/>
          <p:nvPr/>
        </p:nvGrpSpPr>
        <p:grpSpPr>
          <a:xfrm>
            <a:off x="7067681" y="5231597"/>
            <a:ext cx="2919599" cy="567771"/>
            <a:chOff x="7067681" y="5231597"/>
            <a:chExt cx="2919599" cy="5677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C327AB-85E8-9EED-BD09-8E71B3A8EFA3}"/>
                </a:ext>
              </a:extLst>
            </p:cNvPr>
            <p:cNvSpPr/>
            <p:nvPr/>
          </p:nvSpPr>
          <p:spPr>
            <a:xfrm>
              <a:off x="7867696" y="5314839"/>
              <a:ext cx="2119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ASTM Ratings</a:t>
              </a: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0779869-85C3-8CFE-7053-EE219FFC8327}"/>
                </a:ext>
              </a:extLst>
            </p:cNvPr>
            <p:cNvSpPr/>
            <p:nvPr/>
          </p:nvSpPr>
          <p:spPr>
            <a:xfrm>
              <a:off x="7067681" y="5231597"/>
              <a:ext cx="567771" cy="567771"/>
            </a:xfrm>
            <a:prstGeom prst="star5">
              <a:avLst/>
            </a:prstGeom>
            <a:noFill/>
            <a:ln w="19050">
              <a:solidFill>
                <a:srgbClr val="5A89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n w="12700">
                  <a:solidFill>
                    <a:srgbClr val="4F81B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70D0A53-E487-27F5-B8B5-14D826BCFF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19" y="1007232"/>
            <a:ext cx="5757542" cy="48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639F29A-1490-3897-C648-D94D7B07A794}"/>
              </a:ext>
            </a:extLst>
          </p:cNvPr>
          <p:cNvGrpSpPr/>
          <p:nvPr/>
        </p:nvGrpSpPr>
        <p:grpSpPr>
          <a:xfrm>
            <a:off x="-889136" y="314960"/>
            <a:ext cx="5611813" cy="754432"/>
            <a:chOff x="-268288" y="304800"/>
            <a:chExt cx="5611813" cy="7544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2F7E9D-5872-AEB3-4157-85205D187359}"/>
                </a:ext>
              </a:extLst>
            </p:cNvPr>
            <p:cNvGrpSpPr/>
            <p:nvPr/>
          </p:nvGrpSpPr>
          <p:grpSpPr>
            <a:xfrm>
              <a:off x="-268288" y="304800"/>
              <a:ext cx="5611813" cy="754432"/>
              <a:chOff x="-268288" y="304800"/>
              <a:chExt cx="5611813" cy="75443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D40AB65-1874-BB82-8934-22BCA8D30B1D}"/>
                  </a:ext>
                </a:extLst>
              </p:cNvPr>
              <p:cNvGrpSpPr/>
              <p:nvPr/>
            </p:nvGrpSpPr>
            <p:grpSpPr>
              <a:xfrm>
                <a:off x="-268288" y="304800"/>
                <a:ext cx="5564188" cy="754432"/>
                <a:chOff x="-268288" y="304800"/>
                <a:chExt cx="5564188" cy="754432"/>
              </a:xfrm>
            </p:grpSpPr>
            <p:sp>
              <p:nvSpPr>
                <p:cNvPr id="5" name="Parallelogram 4">
                  <a:extLst>
                    <a:ext uri="{FF2B5EF4-FFF2-40B4-BE49-F238E27FC236}">
                      <a16:creationId xmlns:a16="http://schemas.microsoft.com/office/drawing/2014/main" id="{D11E1194-3A8D-7809-636D-8AD041DFF582}"/>
                    </a:ext>
                  </a:extLst>
                </p:cNvPr>
                <p:cNvSpPr/>
                <p:nvPr/>
              </p:nvSpPr>
              <p:spPr>
                <a:xfrm>
                  <a:off x="-268288" y="304800"/>
                  <a:ext cx="5564188" cy="754432"/>
                </a:xfrm>
                <a:prstGeom prst="parallelogram">
                  <a:avLst/>
                </a:prstGeom>
                <a:solidFill>
                  <a:srgbClr val="1268B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DA3B8C-6F5D-15B6-CCAE-91A4467D1806}"/>
                    </a:ext>
                  </a:extLst>
                </p:cNvPr>
                <p:cNvSpPr txBox="1"/>
                <p:nvPr/>
              </p:nvSpPr>
              <p:spPr>
                <a:xfrm>
                  <a:off x="3124200" y="451183"/>
                  <a:ext cx="21717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Pre-Paired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4911DD8-D593-FAE0-71CE-8279E0C4B614}"/>
                  </a:ext>
                </a:extLst>
              </p:cNvPr>
              <p:cNvGrpSpPr/>
              <p:nvPr/>
            </p:nvGrpSpPr>
            <p:grpSpPr>
              <a:xfrm>
                <a:off x="-268288" y="304800"/>
                <a:ext cx="5611813" cy="754432"/>
                <a:chOff x="-268288" y="304800"/>
                <a:chExt cx="5611813" cy="75443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787A8C29-9667-F115-D177-595F9894B56D}"/>
                    </a:ext>
                  </a:extLst>
                </p:cNvPr>
                <p:cNvSpPr/>
                <p:nvPr/>
              </p:nvSpPr>
              <p:spPr>
                <a:xfrm>
                  <a:off x="-268288" y="304800"/>
                  <a:ext cx="5564188" cy="754432"/>
                </a:xfrm>
                <a:prstGeom prst="parallelogram">
                  <a:avLst/>
                </a:prstGeom>
                <a:solidFill>
                  <a:srgbClr val="1268B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6464024-C647-3EDB-1488-6C12D837AE95}"/>
                    </a:ext>
                  </a:extLst>
                </p:cNvPr>
                <p:cNvSpPr txBox="1"/>
                <p:nvPr/>
              </p:nvSpPr>
              <p:spPr>
                <a:xfrm>
                  <a:off x="1652530" y="394033"/>
                  <a:ext cx="369099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Global Presence</a:t>
                  </a:r>
                </a:p>
              </p:txBody>
            </p:sp>
          </p:grpSp>
        </p:grpSp>
        <p:pic>
          <p:nvPicPr>
            <p:cNvPr id="27" name="Graphic 26" descr="Earth Globe - Asia with solid fill">
              <a:extLst>
                <a:ext uri="{FF2B5EF4-FFF2-40B4-BE49-F238E27FC236}">
                  <a16:creationId xmlns:a16="http://schemas.microsoft.com/office/drawing/2014/main" id="{526D67C4-C028-002B-F0DE-FFD550B48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7079" y="426566"/>
              <a:ext cx="510897" cy="5108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678E47-B119-931C-28D1-C82130AB3A71}"/>
              </a:ext>
            </a:extLst>
          </p:cNvPr>
          <p:cNvSpPr txBox="1"/>
          <p:nvPr/>
        </p:nvSpPr>
        <p:spPr>
          <a:xfrm>
            <a:off x="2503352" y="5442787"/>
            <a:ext cx="6914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1975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Paircoil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sold over 2.5 Billion feet of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linesets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HVAC contractors throughout the world.</a:t>
            </a:r>
          </a:p>
        </p:txBody>
      </p:sp>
    </p:spTree>
    <p:extLst>
      <p:ext uri="{BB962C8B-B14F-4D97-AF65-F5344CB8AC3E}">
        <p14:creationId xmlns:p14="http://schemas.microsoft.com/office/powerpoint/2010/main" val="10159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0D47DD-9E44-1561-DDA4-B286B0E3CE69}"/>
              </a:ext>
            </a:extLst>
          </p:cNvPr>
          <p:cNvGrpSpPr/>
          <p:nvPr/>
        </p:nvGrpSpPr>
        <p:grpSpPr>
          <a:xfrm>
            <a:off x="6195985" y="-202101"/>
            <a:ext cx="5992946" cy="7060101"/>
            <a:chOff x="6195985" y="-202101"/>
            <a:chExt cx="5992946" cy="7060101"/>
          </a:xfrm>
        </p:grpSpPr>
        <p:pic>
          <p:nvPicPr>
            <p:cNvPr id="4" name="図 42">
              <a:extLst>
                <a:ext uri="{FF2B5EF4-FFF2-40B4-BE49-F238E27FC236}">
                  <a16:creationId xmlns:a16="http://schemas.microsoft.com/office/drawing/2014/main" id="{AE2DAEEF-5DFD-A414-6BD0-38EC5E573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2654" y="-202101"/>
              <a:ext cx="5936277" cy="7060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DFABAB-0E2E-77A3-4353-1D586A88BEEF}"/>
                </a:ext>
              </a:extLst>
            </p:cNvPr>
            <p:cNvSpPr/>
            <p:nvPr/>
          </p:nvSpPr>
          <p:spPr>
            <a:xfrm>
              <a:off x="6195985" y="5298440"/>
              <a:ext cx="968386" cy="155956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F7E9D-5872-AEB3-4157-85205D187359}"/>
              </a:ext>
            </a:extLst>
          </p:cNvPr>
          <p:cNvGrpSpPr/>
          <p:nvPr/>
        </p:nvGrpSpPr>
        <p:grpSpPr>
          <a:xfrm>
            <a:off x="-1353583" y="316373"/>
            <a:ext cx="5611813" cy="754432"/>
            <a:chOff x="-268288" y="304800"/>
            <a:chExt cx="5611813" cy="7544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40AB65-1874-BB82-8934-22BCA8D30B1D}"/>
                </a:ext>
              </a:extLst>
            </p:cNvPr>
            <p:cNvGrpSpPr/>
            <p:nvPr/>
          </p:nvGrpSpPr>
          <p:grpSpPr>
            <a:xfrm>
              <a:off x="-268288" y="304800"/>
              <a:ext cx="5564188" cy="754432"/>
              <a:chOff x="-268288" y="304800"/>
              <a:chExt cx="5564188" cy="754432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D11E1194-3A8D-7809-636D-8AD041DFF582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DA3B8C-6F5D-15B6-CCAE-91A4467D1806}"/>
                  </a:ext>
                </a:extLst>
              </p:cNvPr>
              <p:cNvSpPr txBox="1"/>
              <p:nvPr/>
            </p:nvSpPr>
            <p:spPr>
              <a:xfrm>
                <a:off x="3124200" y="451183"/>
                <a:ext cx="21717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Pre-Paired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911DD8-D593-FAE0-71CE-8279E0C4B614}"/>
                </a:ext>
              </a:extLst>
            </p:cNvPr>
            <p:cNvGrpSpPr/>
            <p:nvPr/>
          </p:nvGrpSpPr>
          <p:grpSpPr>
            <a:xfrm>
              <a:off x="-268288" y="304800"/>
              <a:ext cx="5611813" cy="754432"/>
              <a:chOff x="-268288" y="304800"/>
              <a:chExt cx="5611813" cy="754432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787A8C29-9667-F115-D177-595F9894B56D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464024-C647-3EDB-1488-6C12D837AE95}"/>
                  </a:ext>
                </a:extLst>
              </p:cNvPr>
              <p:cNvSpPr txBox="1"/>
              <p:nvPr/>
            </p:nvSpPr>
            <p:spPr>
              <a:xfrm>
                <a:off x="2314575" y="394033"/>
                <a:ext cx="30289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Pre-Paired</a:t>
                </a:r>
              </a:p>
            </p:txBody>
          </p:sp>
        </p:grp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87C3D73B-9314-801B-8186-47A2DE578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3465" y="432659"/>
              <a:ext cx="542495" cy="4768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FE9326-A016-A413-1CD5-554BBAFBCEC2}"/>
              </a:ext>
            </a:extLst>
          </p:cNvPr>
          <p:cNvGrpSpPr/>
          <p:nvPr/>
        </p:nvGrpSpPr>
        <p:grpSpPr>
          <a:xfrm>
            <a:off x="7363280" y="1735403"/>
            <a:ext cx="1182298" cy="1134089"/>
            <a:chOff x="5981874" y="227114"/>
            <a:chExt cx="1182298" cy="113408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A7BF68B-A14E-8B53-245F-F67244A5E275}"/>
                </a:ext>
              </a:extLst>
            </p:cNvPr>
            <p:cNvSpPr/>
            <p:nvPr/>
          </p:nvSpPr>
          <p:spPr>
            <a:xfrm>
              <a:off x="5981874" y="227114"/>
              <a:ext cx="1182298" cy="1134089"/>
            </a:xfrm>
            <a:prstGeom prst="roundRect">
              <a:avLst>
                <a:gd name="adj" fmla="val 47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図 12">
              <a:extLst>
                <a:ext uri="{FF2B5EF4-FFF2-40B4-BE49-F238E27FC236}">
                  <a16:creationId xmlns:a16="http://schemas.microsoft.com/office/drawing/2014/main" id="{4DF2FA11-75C0-5A54-5874-071AC12C5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079" y="347941"/>
              <a:ext cx="577624" cy="5776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5A74DF-151C-7DB1-7841-B5EFED049531}"/>
                </a:ext>
              </a:extLst>
            </p:cNvPr>
            <p:cNvSpPr txBox="1"/>
            <p:nvPr/>
          </p:nvSpPr>
          <p:spPr>
            <a:xfrm>
              <a:off x="6077411" y="953846"/>
              <a:ext cx="982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Time Saver!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F976E2-FC21-E4B8-4F1D-29BDA43A6BD2}"/>
              </a:ext>
            </a:extLst>
          </p:cNvPr>
          <p:cNvSpPr txBox="1"/>
          <p:nvPr/>
        </p:nvSpPr>
        <p:spPr>
          <a:xfrm>
            <a:off x="385700" y="1361203"/>
            <a:ext cx="655358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liquid and suction lines are connected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and labo</a:t>
            </a: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saver by pulling both lines at once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Bend both pipes at the same time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both lines at once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 more professional, and clean look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E0549D-6A8A-9CF1-C672-A8408CA90B75}"/>
              </a:ext>
            </a:extLst>
          </p:cNvPr>
          <p:cNvGrpSpPr/>
          <p:nvPr/>
        </p:nvGrpSpPr>
        <p:grpSpPr>
          <a:xfrm>
            <a:off x="486873" y="3947493"/>
            <a:ext cx="6320327" cy="2338910"/>
            <a:chOff x="486873" y="3947493"/>
            <a:chExt cx="6320327" cy="233891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D795B93-0CD3-31C8-63DB-59ABDD2C9FD7}"/>
                </a:ext>
              </a:extLst>
            </p:cNvPr>
            <p:cNvSpPr/>
            <p:nvPr/>
          </p:nvSpPr>
          <p:spPr>
            <a:xfrm>
              <a:off x="486873" y="4338320"/>
              <a:ext cx="6320327" cy="1920240"/>
            </a:xfrm>
            <a:prstGeom prst="roundRect">
              <a:avLst>
                <a:gd name="adj" fmla="val 391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BE6112-B354-7918-2F40-E422F21C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350911" y="3938022"/>
              <a:ext cx="1510785" cy="31859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04E810-032E-7A91-EED3-8418EBC8B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515300" y="4128739"/>
              <a:ext cx="1364150" cy="29371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2F0344-D834-AE9A-D840-8F3A0C24FB0E}"/>
                </a:ext>
              </a:extLst>
            </p:cNvPr>
            <p:cNvSpPr txBox="1"/>
            <p:nvPr/>
          </p:nvSpPr>
          <p:spPr>
            <a:xfrm>
              <a:off x="738936" y="4435680"/>
              <a:ext cx="5324996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en-US" sz="2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Most competitors do not have this option</a:t>
              </a:r>
              <a:endPara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A1D7D7-7246-69EE-7F66-50B9492CC5D7}"/>
                </a:ext>
              </a:extLst>
            </p:cNvPr>
            <p:cNvGrpSpPr/>
            <p:nvPr/>
          </p:nvGrpSpPr>
          <p:grpSpPr>
            <a:xfrm>
              <a:off x="5727858" y="3947493"/>
              <a:ext cx="875348" cy="1015663"/>
              <a:chOff x="5518059" y="176542"/>
              <a:chExt cx="875348" cy="10156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04DDE5-8B15-7809-6D8B-E32F093E5B19}"/>
                  </a:ext>
                </a:extLst>
              </p:cNvPr>
              <p:cNvSpPr/>
              <p:nvPr/>
            </p:nvSpPr>
            <p:spPr>
              <a:xfrm>
                <a:off x="5518059" y="254501"/>
                <a:ext cx="875348" cy="8753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D29F8D-C368-354A-32F0-F406F6AF39B4}"/>
                  </a:ext>
                </a:extLst>
              </p:cNvPr>
              <p:cNvSpPr txBox="1"/>
              <p:nvPr/>
            </p:nvSpPr>
            <p:spPr>
              <a:xfrm>
                <a:off x="5734567" y="176542"/>
                <a:ext cx="50367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sz="5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9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DD890B-201D-C3B4-7763-5C7DFE1464E2}"/>
              </a:ext>
            </a:extLst>
          </p:cNvPr>
          <p:cNvGrpSpPr/>
          <p:nvPr/>
        </p:nvGrpSpPr>
        <p:grpSpPr>
          <a:xfrm>
            <a:off x="-1568768" y="314960"/>
            <a:ext cx="5611813" cy="754432"/>
            <a:chOff x="-268288" y="304800"/>
            <a:chExt cx="5611813" cy="7544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CF9DC9-1D17-80F8-9B04-711D17A3434F}"/>
                </a:ext>
              </a:extLst>
            </p:cNvPr>
            <p:cNvGrpSpPr/>
            <p:nvPr/>
          </p:nvGrpSpPr>
          <p:grpSpPr>
            <a:xfrm>
              <a:off x="-268288" y="304800"/>
              <a:ext cx="5611813" cy="754432"/>
              <a:chOff x="-268288" y="304800"/>
              <a:chExt cx="5611813" cy="754432"/>
            </a:xfrm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132126A0-642A-672E-BAFD-10AD46B70D62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AD2680-0FC6-BF4C-FE92-13E3C560959C}"/>
                  </a:ext>
                </a:extLst>
              </p:cNvPr>
              <p:cNvSpPr txBox="1"/>
              <p:nvPr/>
            </p:nvSpPr>
            <p:spPr>
              <a:xfrm>
                <a:off x="2314575" y="394033"/>
                <a:ext cx="30289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Pre-Insulated</a:t>
                </a:r>
              </a:p>
            </p:txBody>
          </p:sp>
        </p:grp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E6DAFAF-602E-8530-FFD4-C467C252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7353" y="413163"/>
              <a:ext cx="460890" cy="53770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343A86-38B6-3814-BC5B-C608DE5467E1}"/>
              </a:ext>
            </a:extLst>
          </p:cNvPr>
          <p:cNvGrpSpPr/>
          <p:nvPr/>
        </p:nvGrpSpPr>
        <p:grpSpPr>
          <a:xfrm>
            <a:off x="385700" y="1472961"/>
            <a:ext cx="5614670" cy="5025700"/>
            <a:chOff x="385700" y="1472961"/>
            <a:chExt cx="5614670" cy="5025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C0ACE2-D834-89C9-1FE8-271704926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687495" y="945957"/>
              <a:ext cx="2231288" cy="432312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6B390A6-FB97-E817-061A-2A24E0E6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2686" y="4086756"/>
              <a:ext cx="3287112" cy="24119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D2E683-2A1F-2039-BA45-E51FE011C050}"/>
                </a:ext>
              </a:extLst>
            </p:cNvPr>
            <p:cNvSpPr txBox="1"/>
            <p:nvPr/>
          </p:nvSpPr>
          <p:spPr>
            <a:xfrm>
              <a:off x="385700" y="1472961"/>
              <a:ext cx="56146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2000" kern="1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Paircoil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has a durable, embossed coating surrounding a dense insulation material</a:t>
              </a:r>
              <a:endParaRPr lang="en-US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3338B-9D3B-13B2-EB8D-A53309D4EC0B}"/>
              </a:ext>
            </a:extLst>
          </p:cNvPr>
          <p:cNvGrpSpPr/>
          <p:nvPr/>
        </p:nvGrpSpPr>
        <p:grpSpPr>
          <a:xfrm>
            <a:off x="6606919" y="1472961"/>
            <a:ext cx="4856195" cy="4257882"/>
            <a:chOff x="6606919" y="1472961"/>
            <a:chExt cx="4856195" cy="4257882"/>
          </a:xfrm>
        </p:grpSpPr>
        <p:pic>
          <p:nvPicPr>
            <p:cNvPr id="9" name="Picture 8" descr="A close-up of a number&#10;&#10;Description automatically generated">
              <a:extLst>
                <a:ext uri="{FF2B5EF4-FFF2-40B4-BE49-F238E27FC236}">
                  <a16:creationId xmlns:a16="http://schemas.microsoft.com/office/drawing/2014/main" id="{E4DFA13F-0D35-59E7-51F1-A6837DD8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99" t="3189" r="6901" b="4401"/>
            <a:stretch/>
          </p:blipFill>
          <p:spPr>
            <a:xfrm>
              <a:off x="7994209" y="2498756"/>
              <a:ext cx="3204927" cy="3232087"/>
            </a:xfrm>
            <a:prstGeom prst="ellipse">
              <a:avLst/>
            </a:prstGeom>
          </p:spPr>
        </p:pic>
        <p:sp>
          <p:nvSpPr>
            <p:cNvPr id="11" name="Arrow: Right 9">
              <a:extLst>
                <a:ext uri="{FF2B5EF4-FFF2-40B4-BE49-F238E27FC236}">
                  <a16:creationId xmlns:a16="http://schemas.microsoft.com/office/drawing/2014/main" id="{FB87F69C-0455-9B37-DAFF-92707485204B}"/>
                </a:ext>
              </a:extLst>
            </p:cNvPr>
            <p:cNvSpPr/>
            <p:nvPr/>
          </p:nvSpPr>
          <p:spPr>
            <a:xfrm>
              <a:off x="7000955" y="3655451"/>
              <a:ext cx="1264245" cy="94297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C73D03-A764-E0A5-B5DF-B0DD73B500E9}"/>
                </a:ext>
              </a:extLst>
            </p:cNvPr>
            <p:cNvSpPr txBox="1"/>
            <p:nvPr/>
          </p:nvSpPr>
          <p:spPr>
            <a:xfrm>
              <a:off x="6606919" y="1472961"/>
              <a:ext cx="485619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Length markers at every foot for fast, accurate measuring and cutting</a:t>
              </a:r>
              <a:endParaRPr lang="en-US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0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ECD024-52D6-A194-35D8-D11EC1A1061A}"/>
              </a:ext>
            </a:extLst>
          </p:cNvPr>
          <p:cNvGrpSpPr/>
          <p:nvPr/>
        </p:nvGrpSpPr>
        <p:grpSpPr>
          <a:xfrm>
            <a:off x="-1568768" y="314960"/>
            <a:ext cx="5611813" cy="754432"/>
            <a:chOff x="-268288" y="304800"/>
            <a:chExt cx="5611813" cy="7544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65F2BC-1825-40E2-8CA6-6C067C174F58}"/>
                </a:ext>
              </a:extLst>
            </p:cNvPr>
            <p:cNvGrpSpPr/>
            <p:nvPr/>
          </p:nvGrpSpPr>
          <p:grpSpPr>
            <a:xfrm>
              <a:off x="-268288" y="304800"/>
              <a:ext cx="5611813" cy="754432"/>
              <a:chOff x="-268288" y="304800"/>
              <a:chExt cx="5611813" cy="754432"/>
            </a:xfrm>
          </p:grpSpPr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84E8B61-3E2A-CE6E-7019-50664B5DFDEC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EC30AB-5DB8-E7FB-E983-7E2C61EE818B}"/>
                  </a:ext>
                </a:extLst>
              </p:cNvPr>
              <p:cNvSpPr txBox="1"/>
              <p:nvPr/>
            </p:nvSpPr>
            <p:spPr>
              <a:xfrm>
                <a:off x="2314575" y="394033"/>
                <a:ext cx="30289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Pre-Insulated</a:t>
                </a:r>
              </a:p>
            </p:txBody>
          </p:sp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DC0E157-6160-9A56-7468-5304387E2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7353" y="413163"/>
              <a:ext cx="460890" cy="53770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CD3DFA-2202-56E9-3E80-86E7EB575DC8}"/>
              </a:ext>
            </a:extLst>
          </p:cNvPr>
          <p:cNvSpPr txBox="1"/>
          <p:nvPr/>
        </p:nvSpPr>
        <p:spPr>
          <a:xfrm>
            <a:off x="385700" y="1462803"/>
            <a:ext cx="5614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Paircoil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comes packaged for protection and easy storage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suction and liquid lines insulated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manufacturers don’t insulate both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5472D-0EAF-964B-D174-4879B89A8D1C}"/>
              </a:ext>
            </a:extLst>
          </p:cNvPr>
          <p:cNvGrpSpPr/>
          <p:nvPr/>
        </p:nvGrpSpPr>
        <p:grpSpPr>
          <a:xfrm>
            <a:off x="486873" y="3418598"/>
            <a:ext cx="5607539" cy="2839962"/>
            <a:chOff x="486873" y="3418598"/>
            <a:chExt cx="5607539" cy="283996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2F5986-34C6-9DBA-8ADD-9294EF0187F0}"/>
                </a:ext>
              </a:extLst>
            </p:cNvPr>
            <p:cNvGrpSpPr/>
            <p:nvPr/>
          </p:nvGrpSpPr>
          <p:grpSpPr>
            <a:xfrm>
              <a:off x="486873" y="3708400"/>
              <a:ext cx="5607539" cy="2550160"/>
              <a:chOff x="486873" y="3708400"/>
              <a:chExt cx="5607539" cy="255016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F4F7FBF-46A1-E849-6484-47CFF0CB9E69}"/>
                  </a:ext>
                </a:extLst>
              </p:cNvPr>
              <p:cNvSpPr/>
              <p:nvPr/>
            </p:nvSpPr>
            <p:spPr>
              <a:xfrm>
                <a:off x="486873" y="3708400"/>
                <a:ext cx="5607539" cy="2550160"/>
              </a:xfrm>
              <a:prstGeom prst="roundRect">
                <a:avLst>
                  <a:gd name="adj" fmla="val 391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47AB2F6-3C50-7EB3-DAA5-8DD323A9A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238" y="3984303"/>
                <a:ext cx="2214187" cy="201867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B36848-8DA9-7A1A-7210-427043485E78}"/>
                  </a:ext>
                </a:extLst>
              </p:cNvPr>
              <p:cNvSpPr txBox="1"/>
              <p:nvPr/>
            </p:nvSpPr>
            <p:spPr>
              <a:xfrm>
                <a:off x="3304190" y="4391392"/>
                <a:ext cx="252181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</a:pPr>
                <a:r>
                  <a:rPr lang="en-US" sz="2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Some installers have been known to use these type of </a:t>
                </a:r>
                <a:r>
                  <a:rPr lang="en-US" sz="2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linesets</a:t>
                </a:r>
                <a:r>
                  <a:rPr lang="en-US" sz="2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mini splits</a:t>
                </a:r>
                <a:endParaRPr lang="en-US" sz="20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C685BA-40C2-2DCF-5643-A93BA01933C4}"/>
                </a:ext>
              </a:extLst>
            </p:cNvPr>
            <p:cNvGrpSpPr/>
            <p:nvPr/>
          </p:nvGrpSpPr>
          <p:grpSpPr>
            <a:xfrm>
              <a:off x="5002884" y="3418598"/>
              <a:ext cx="875348" cy="1015663"/>
              <a:chOff x="5518059" y="176542"/>
              <a:chExt cx="875348" cy="101566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7F4A742-C43B-8D68-78C8-BC3663FBC2C3}"/>
                  </a:ext>
                </a:extLst>
              </p:cNvPr>
              <p:cNvSpPr/>
              <p:nvPr/>
            </p:nvSpPr>
            <p:spPr>
              <a:xfrm>
                <a:off x="5518059" y="254501"/>
                <a:ext cx="875348" cy="8753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AC40D0-8B4A-A432-2A86-59BF9154AD38}"/>
                  </a:ext>
                </a:extLst>
              </p:cNvPr>
              <p:cNvSpPr txBox="1"/>
              <p:nvPr/>
            </p:nvSpPr>
            <p:spPr>
              <a:xfrm>
                <a:off x="5734567" y="176542"/>
                <a:ext cx="50367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sz="5400" dirty="0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19564DE-B89D-C03D-51CB-6FB9CF8D8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65760" y="722927"/>
            <a:ext cx="5256807" cy="44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DD890B-201D-C3B4-7763-5C7DFE1464E2}"/>
              </a:ext>
            </a:extLst>
          </p:cNvPr>
          <p:cNvGrpSpPr/>
          <p:nvPr/>
        </p:nvGrpSpPr>
        <p:grpSpPr>
          <a:xfrm>
            <a:off x="-877888" y="314960"/>
            <a:ext cx="5611813" cy="754432"/>
            <a:chOff x="-268288" y="304800"/>
            <a:chExt cx="5611813" cy="7544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CF9DC9-1D17-80F8-9B04-711D17A3434F}"/>
                </a:ext>
              </a:extLst>
            </p:cNvPr>
            <p:cNvGrpSpPr/>
            <p:nvPr/>
          </p:nvGrpSpPr>
          <p:grpSpPr>
            <a:xfrm>
              <a:off x="-268288" y="304800"/>
              <a:ext cx="5611813" cy="754432"/>
              <a:chOff x="-268288" y="304800"/>
              <a:chExt cx="5611813" cy="754432"/>
            </a:xfrm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132126A0-642A-672E-BAFD-10AD46B70D62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AD2680-0FC6-BF4C-FE92-13E3C560959C}"/>
                  </a:ext>
                </a:extLst>
              </p:cNvPr>
              <p:cNvSpPr txBox="1"/>
              <p:nvPr/>
            </p:nvSpPr>
            <p:spPr>
              <a:xfrm>
                <a:off x="1597446" y="394033"/>
                <a:ext cx="37460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Durable Coating</a:t>
                </a:r>
              </a:p>
            </p:txBody>
          </p:sp>
        </p:grp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E6DAFAF-602E-8530-FFD4-C467C252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2277" y="413163"/>
              <a:ext cx="460890" cy="53770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8275FE-6946-91B2-4BCF-808AE2C31F07}"/>
              </a:ext>
            </a:extLst>
          </p:cNvPr>
          <p:cNvSpPr txBox="1"/>
          <p:nvPr/>
        </p:nvSpPr>
        <p:spPr>
          <a:xfrm>
            <a:off x="385700" y="1462803"/>
            <a:ext cx="5614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coating resists snagging on rough surfaces during installation.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being 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to cut with a knife.</a:t>
            </a:r>
          </a:p>
        </p:txBody>
      </p:sp>
      <p:pic>
        <p:nvPicPr>
          <p:cNvPr id="5" name="Picture 4" descr="A pipe with a cutter&#10;&#10;Description automatically generated">
            <a:extLst>
              <a:ext uri="{FF2B5EF4-FFF2-40B4-BE49-F238E27FC236}">
                <a16:creationId xmlns:a16="http://schemas.microsoft.com/office/drawing/2014/main" id="{F52DE2BD-6B80-7F08-4F4C-978568DF5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54" y="940534"/>
            <a:ext cx="6210300" cy="5524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C76B03-D4B9-FF89-3470-920F9F75F24B}"/>
              </a:ext>
            </a:extLst>
          </p:cNvPr>
          <p:cNvSpPr/>
          <p:nvPr/>
        </p:nvSpPr>
        <p:spPr>
          <a:xfrm>
            <a:off x="8389345" y="3343416"/>
            <a:ext cx="2253864" cy="225386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D282EB-17B7-50F8-B893-190747C0ABE4}"/>
              </a:ext>
            </a:extLst>
          </p:cNvPr>
          <p:cNvGrpSpPr/>
          <p:nvPr/>
        </p:nvGrpSpPr>
        <p:grpSpPr>
          <a:xfrm>
            <a:off x="486873" y="3138411"/>
            <a:ext cx="5607539" cy="3120149"/>
            <a:chOff x="486873" y="3138411"/>
            <a:chExt cx="5607539" cy="312014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49EAD3C-8F72-51F6-0DCA-CE17F500D6B4}"/>
                </a:ext>
              </a:extLst>
            </p:cNvPr>
            <p:cNvSpPr/>
            <p:nvPr/>
          </p:nvSpPr>
          <p:spPr>
            <a:xfrm>
              <a:off x="486873" y="3422309"/>
              <a:ext cx="5607539" cy="2836251"/>
            </a:xfrm>
            <a:prstGeom prst="roundRect">
              <a:avLst>
                <a:gd name="adj" fmla="val 391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9E2B5-A45D-E1A8-B206-A178B99EBB5D}"/>
                </a:ext>
              </a:extLst>
            </p:cNvPr>
            <p:cNvSpPr txBox="1"/>
            <p:nvPr/>
          </p:nvSpPr>
          <p:spPr>
            <a:xfrm>
              <a:off x="703122" y="3607087"/>
              <a:ext cx="27029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en-US" sz="20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Traditional </a:t>
              </a:r>
              <a:r>
                <a:rPr lang="en-US" sz="2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insulation</a:t>
              </a:r>
              <a:endPara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9608D1-C511-2882-0BB0-8E45053BF97E}"/>
                </a:ext>
              </a:extLst>
            </p:cNvPr>
            <p:cNvSpPr txBox="1"/>
            <p:nvPr/>
          </p:nvSpPr>
          <p:spPr>
            <a:xfrm>
              <a:off x="2575120" y="5718490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Snags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345AAC-82E7-B95D-B9AC-1FBA9FC18F50}"/>
                </a:ext>
              </a:extLst>
            </p:cNvPr>
            <p:cNvSpPr txBox="1"/>
            <p:nvPr/>
          </p:nvSpPr>
          <p:spPr>
            <a:xfrm>
              <a:off x="5199386" y="5718490"/>
              <a:ext cx="6860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Tears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E8C3417-BC7D-D4AC-56A9-B7BA3009322A}"/>
                </a:ext>
              </a:extLst>
            </p:cNvPr>
            <p:cNvGrpSpPr/>
            <p:nvPr/>
          </p:nvGrpSpPr>
          <p:grpSpPr>
            <a:xfrm>
              <a:off x="5033364" y="3138411"/>
              <a:ext cx="875348" cy="1015663"/>
              <a:chOff x="5518059" y="176542"/>
              <a:chExt cx="875348" cy="101566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3096BCF-F586-69CC-C56D-15B96009F577}"/>
                  </a:ext>
                </a:extLst>
              </p:cNvPr>
              <p:cNvSpPr/>
              <p:nvPr/>
            </p:nvSpPr>
            <p:spPr>
              <a:xfrm>
                <a:off x="5518059" y="254501"/>
                <a:ext cx="875348" cy="8753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E957D2-ECAC-89AF-5FA4-BED722AFE21A}"/>
                  </a:ext>
                </a:extLst>
              </p:cNvPr>
              <p:cNvSpPr txBox="1"/>
              <p:nvPr/>
            </p:nvSpPr>
            <p:spPr>
              <a:xfrm>
                <a:off x="5734567" y="176542"/>
                <a:ext cx="50367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sz="5400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95D182-EC90-FFD6-1C08-468D04A62936}"/>
                </a:ext>
              </a:extLst>
            </p:cNvPr>
            <p:cNvSpPr/>
            <p:nvPr/>
          </p:nvSpPr>
          <p:spPr>
            <a:xfrm>
              <a:off x="821113" y="4035155"/>
              <a:ext cx="2036190" cy="203619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65BBCC-6346-98F7-D292-742DBB8362AA}"/>
                </a:ext>
              </a:extLst>
            </p:cNvPr>
            <p:cNvSpPr/>
            <p:nvPr/>
          </p:nvSpPr>
          <p:spPr>
            <a:xfrm>
              <a:off x="3404061" y="4035155"/>
              <a:ext cx="2036190" cy="203619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50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C44E36-8E16-517F-3A7B-BA2FA966AF78}"/>
              </a:ext>
            </a:extLst>
          </p:cNvPr>
          <p:cNvGrpSpPr/>
          <p:nvPr/>
        </p:nvGrpSpPr>
        <p:grpSpPr>
          <a:xfrm>
            <a:off x="-1853248" y="325120"/>
            <a:ext cx="5564188" cy="754432"/>
            <a:chOff x="-268288" y="304800"/>
            <a:chExt cx="5564188" cy="7544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657A17-5EEA-38DD-A5E1-36419E221552}"/>
                </a:ext>
              </a:extLst>
            </p:cNvPr>
            <p:cNvGrpSpPr/>
            <p:nvPr/>
          </p:nvGrpSpPr>
          <p:grpSpPr>
            <a:xfrm>
              <a:off x="-268288" y="304800"/>
              <a:ext cx="5564188" cy="754432"/>
              <a:chOff x="-268288" y="304800"/>
              <a:chExt cx="5564188" cy="754432"/>
            </a:xfrm>
          </p:grpSpPr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8829DFD-6EDC-1242-0E5E-78D1F3C2294D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67B35B-24EC-0B59-0C8D-B5973B0CAD35}"/>
                  </a:ext>
                </a:extLst>
              </p:cNvPr>
              <p:cNvSpPr txBox="1"/>
              <p:nvPr/>
            </p:nvSpPr>
            <p:spPr>
              <a:xfrm>
                <a:off x="2781300" y="384508"/>
                <a:ext cx="21717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Flexible</a:t>
                </a:r>
              </a:p>
            </p:txBody>
          </p:sp>
        </p:grp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3D1B0E1C-FA11-6393-2580-37CDF48C1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96344" y="396071"/>
              <a:ext cx="542495" cy="55403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5A7202-27C7-E4FC-BA86-8FD00455D154}"/>
              </a:ext>
            </a:extLst>
          </p:cNvPr>
          <p:cNvSpPr txBox="1"/>
          <p:nvPr/>
        </p:nvSpPr>
        <p:spPr>
          <a:xfrm>
            <a:off x="385700" y="1462803"/>
            <a:ext cx="57087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Paircoil</a:t>
            </a: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made of annealed copper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easy to flare and can be easily bent and formed around obstacles during installation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Perfect for existing structures when access is limited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ABA659-CE15-BF03-98DC-B9B0663BFB91}"/>
              </a:ext>
            </a:extLst>
          </p:cNvPr>
          <p:cNvGrpSpPr/>
          <p:nvPr/>
        </p:nvGrpSpPr>
        <p:grpSpPr>
          <a:xfrm>
            <a:off x="486873" y="3686591"/>
            <a:ext cx="5607539" cy="2571970"/>
            <a:chOff x="486873" y="3686591"/>
            <a:chExt cx="5607539" cy="25719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9E1271-2425-CB57-C82B-25B1E90152DF}"/>
                </a:ext>
              </a:extLst>
            </p:cNvPr>
            <p:cNvGrpSpPr/>
            <p:nvPr/>
          </p:nvGrpSpPr>
          <p:grpSpPr>
            <a:xfrm>
              <a:off x="486873" y="3991669"/>
              <a:ext cx="5607539" cy="2266892"/>
              <a:chOff x="486873" y="3991669"/>
              <a:chExt cx="5607539" cy="226689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18178E2-BD0C-0063-5466-454C8A3E239A}"/>
                  </a:ext>
                </a:extLst>
              </p:cNvPr>
              <p:cNvSpPr/>
              <p:nvPr/>
            </p:nvSpPr>
            <p:spPr>
              <a:xfrm>
                <a:off x="486873" y="3991669"/>
                <a:ext cx="5607539" cy="2266892"/>
              </a:xfrm>
              <a:prstGeom prst="roundRect">
                <a:avLst>
                  <a:gd name="adj" fmla="val 391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6C80E4A-AF6A-C459-58D7-FE6CC26B7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306608">
                <a:off x="4003915" y="3862856"/>
                <a:ext cx="1271845" cy="27384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50BF0-2412-8314-4DB6-862D20424A32}"/>
                  </a:ext>
                </a:extLst>
              </p:cNvPr>
              <p:cNvSpPr txBox="1"/>
              <p:nvPr/>
            </p:nvSpPr>
            <p:spPr>
              <a:xfrm>
                <a:off x="798733" y="4273010"/>
                <a:ext cx="247278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</a:pPr>
                <a:r>
                  <a:rPr lang="en-US" sz="1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Some existing </a:t>
                </a:r>
                <a:r>
                  <a:rPr lang="en-US" sz="1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linesets</a:t>
                </a:r>
                <a:r>
                  <a:rPr lang="en-US" sz="1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are not copper, are not flared and can be very difficult to install in new or existing structures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FF529F-F096-5745-2202-A2601EC09731}"/>
                </a:ext>
              </a:extLst>
            </p:cNvPr>
            <p:cNvGrpSpPr/>
            <p:nvPr/>
          </p:nvGrpSpPr>
          <p:grpSpPr>
            <a:xfrm>
              <a:off x="4958645" y="3686591"/>
              <a:ext cx="875348" cy="1015663"/>
              <a:chOff x="5518059" y="176542"/>
              <a:chExt cx="875348" cy="101566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3B496-3FAE-FE7D-EE02-8FDA08913C71}"/>
                  </a:ext>
                </a:extLst>
              </p:cNvPr>
              <p:cNvSpPr/>
              <p:nvPr/>
            </p:nvSpPr>
            <p:spPr>
              <a:xfrm>
                <a:off x="5518059" y="254501"/>
                <a:ext cx="875348" cy="8753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E21366-FF58-5BA4-6866-44D3487B9C13}"/>
                  </a:ext>
                </a:extLst>
              </p:cNvPr>
              <p:cNvSpPr txBox="1"/>
              <p:nvPr/>
            </p:nvSpPr>
            <p:spPr>
              <a:xfrm>
                <a:off x="5734567" y="176542"/>
                <a:ext cx="50367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sz="5400" dirty="0"/>
              </a:p>
            </p:txBody>
          </p:sp>
        </p:grpSp>
      </p:grpSp>
      <p:pic>
        <p:nvPicPr>
          <p:cNvPr id="13" name="Picture 12" descr="A white hose on a black background&#10;&#10;Description automatically generated">
            <a:extLst>
              <a:ext uri="{FF2B5EF4-FFF2-40B4-BE49-F238E27FC236}">
                <a16:creationId xmlns:a16="http://schemas.microsoft.com/office/drawing/2014/main" id="{611FCE94-E876-A961-12FF-0A9C5DECD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935" y="693410"/>
            <a:ext cx="5511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0A323-7664-B806-E419-85927B5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77281" y="1994336"/>
            <a:ext cx="5720368" cy="306241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4F1281-4612-2E54-4CBF-F04BE495655A}"/>
              </a:ext>
            </a:extLst>
          </p:cNvPr>
          <p:cNvGrpSpPr/>
          <p:nvPr/>
        </p:nvGrpSpPr>
        <p:grpSpPr>
          <a:xfrm>
            <a:off x="-1853248" y="325120"/>
            <a:ext cx="5564188" cy="754432"/>
            <a:chOff x="-268288" y="304800"/>
            <a:chExt cx="5564188" cy="7544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E1E0BF-8927-171C-7D96-87119199452A}"/>
                </a:ext>
              </a:extLst>
            </p:cNvPr>
            <p:cNvGrpSpPr/>
            <p:nvPr/>
          </p:nvGrpSpPr>
          <p:grpSpPr>
            <a:xfrm>
              <a:off x="-268288" y="304800"/>
              <a:ext cx="5564188" cy="754432"/>
              <a:chOff x="-268288" y="304800"/>
              <a:chExt cx="5564188" cy="754432"/>
            </a:xfrm>
          </p:grpSpPr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9BC53577-73A3-8447-A14F-D90722DE04F2}"/>
                  </a:ext>
                </a:extLst>
              </p:cNvPr>
              <p:cNvSpPr/>
              <p:nvPr/>
            </p:nvSpPr>
            <p:spPr>
              <a:xfrm>
                <a:off x="-268288" y="304800"/>
                <a:ext cx="5564188" cy="754432"/>
              </a:xfrm>
              <a:prstGeom prst="parallelogram">
                <a:avLst/>
              </a:prstGeom>
              <a:solidFill>
                <a:srgbClr val="1268B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8FA72B-A7EA-7F7C-7015-9F98B950D059}"/>
                  </a:ext>
                </a:extLst>
              </p:cNvPr>
              <p:cNvSpPr txBox="1"/>
              <p:nvPr/>
            </p:nvSpPr>
            <p:spPr>
              <a:xfrm>
                <a:off x="2781300" y="384508"/>
                <a:ext cx="21717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Flexible</a:t>
                </a:r>
              </a:p>
            </p:txBody>
          </p:sp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46DBB64-9F7D-B6EF-F6C5-F7D89E255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6344" y="396071"/>
              <a:ext cx="542495" cy="55403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2BE53E-022B-3DB6-9B77-3011396519F8}"/>
              </a:ext>
            </a:extLst>
          </p:cNvPr>
          <p:cNvSpPr txBox="1"/>
          <p:nvPr/>
        </p:nvSpPr>
        <p:spPr>
          <a:xfrm>
            <a:off x="385700" y="1462803"/>
            <a:ext cx="5708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dense insulation helps keep it from kinking when bending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coating is sturdy and doesn’t tear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AE7D6C-4354-D95D-C71A-0A928AF20D03}"/>
              </a:ext>
            </a:extLst>
          </p:cNvPr>
          <p:cNvGrpSpPr/>
          <p:nvPr/>
        </p:nvGrpSpPr>
        <p:grpSpPr>
          <a:xfrm>
            <a:off x="385700" y="3969558"/>
            <a:ext cx="5607539" cy="2094450"/>
            <a:chOff x="486873" y="4164111"/>
            <a:chExt cx="5607539" cy="209445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A151FBB-C85F-57FC-4322-77AB6D8B41D0}"/>
                </a:ext>
              </a:extLst>
            </p:cNvPr>
            <p:cNvSpPr/>
            <p:nvPr/>
          </p:nvSpPr>
          <p:spPr>
            <a:xfrm>
              <a:off x="486873" y="4445271"/>
              <a:ext cx="5607539" cy="1813290"/>
            </a:xfrm>
            <a:prstGeom prst="roundRect">
              <a:avLst>
                <a:gd name="adj" fmla="val 391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4E721C-4F8D-ACF0-4840-6E9ED23DB939}"/>
                </a:ext>
              </a:extLst>
            </p:cNvPr>
            <p:cNvSpPr txBox="1"/>
            <p:nvPr/>
          </p:nvSpPr>
          <p:spPr>
            <a:xfrm>
              <a:off x="798733" y="4893898"/>
              <a:ext cx="212678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en-US" sz="1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Other brands of pre-insulated </a:t>
              </a:r>
              <a:r>
                <a:rPr lang="en-US" sz="1800" kern="1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linesets</a:t>
              </a:r>
              <a:r>
                <a:rPr lang="en-US" sz="1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can tear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A4CFAD-3604-E3BA-C356-B9F8F11DC44B}"/>
                </a:ext>
              </a:extLst>
            </p:cNvPr>
            <p:cNvGrpSpPr/>
            <p:nvPr/>
          </p:nvGrpSpPr>
          <p:grpSpPr>
            <a:xfrm>
              <a:off x="4958645" y="4164111"/>
              <a:ext cx="875348" cy="1015663"/>
              <a:chOff x="5518059" y="176542"/>
              <a:chExt cx="875348" cy="10156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10DDA5C-6B6E-44B0-6E17-5CD32C1C9B3E}"/>
                  </a:ext>
                </a:extLst>
              </p:cNvPr>
              <p:cNvSpPr/>
              <p:nvPr/>
            </p:nvSpPr>
            <p:spPr>
              <a:xfrm>
                <a:off x="5518059" y="254501"/>
                <a:ext cx="875348" cy="8753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9D5718-D078-F806-A536-D072181E63D1}"/>
                  </a:ext>
                </a:extLst>
              </p:cNvPr>
              <p:cNvSpPr txBox="1"/>
              <p:nvPr/>
            </p:nvSpPr>
            <p:spPr>
              <a:xfrm>
                <a:off x="5734567" y="176542"/>
                <a:ext cx="50367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sz="5400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8B65A0-41C5-0E40-0970-9E512D5FE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21919">
              <a:off x="3560156" y="3785121"/>
              <a:ext cx="1510785" cy="318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DA81F22770245A3577E5F6948B5EF" ma:contentTypeVersion="8" ma:contentTypeDescription="Create a new document." ma:contentTypeScope="" ma:versionID="ce909ab4e29c1123ef9e528938905fef">
  <xsd:schema xmlns:xsd="http://www.w3.org/2001/XMLSchema" xmlns:xs="http://www.w3.org/2001/XMLSchema" xmlns:p="http://schemas.microsoft.com/office/2006/metadata/properties" xmlns:ns3="bc6d9fed-3faf-4de4-8feb-e8203192def4" xmlns:ns4="9972042b-08a1-4fe3-b715-2eea1525c92a" targetNamespace="http://schemas.microsoft.com/office/2006/metadata/properties" ma:root="true" ma:fieldsID="1c5be9774616211fe6ab0e2b56b3f7b5" ns3:_="" ns4:_="">
    <xsd:import namespace="bc6d9fed-3faf-4de4-8feb-e8203192def4"/>
    <xsd:import namespace="9972042b-08a1-4fe3-b715-2eea1525c9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9fed-3faf-4de4-8feb-e8203192d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2042b-08a1-4fe3-b715-2eea1525c9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6d9fed-3faf-4de4-8feb-e8203192def4" xsi:nil="true"/>
  </documentManagement>
</p:properties>
</file>

<file path=customXml/itemProps1.xml><?xml version="1.0" encoding="utf-8"?>
<ds:datastoreItem xmlns:ds="http://schemas.openxmlformats.org/officeDocument/2006/customXml" ds:itemID="{B7C89BEB-F509-4371-ACD9-26E2866A9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AA43B-9931-4688-B239-284839151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d9fed-3faf-4de4-8feb-e8203192def4"/>
    <ds:schemaRef ds:uri="9972042b-08a1-4fe3-b715-2eea1525c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660D6-B483-4AE7-885F-A1E25ACE6C4C}">
  <ds:schemaRefs>
    <ds:schemaRef ds:uri="bc6d9fed-3faf-4de4-8feb-e8203192def4"/>
    <ds:schemaRef ds:uri="http://schemas.microsoft.com/office/2006/documentManagement/types"/>
    <ds:schemaRef ds:uri="9972042b-08a1-4fe3-b715-2eea1525c92a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8325</TotalTime>
  <Words>537</Words>
  <Application>Microsoft Macintosh PowerPoint</Application>
  <PresentationFormat>Custom</PresentationFormat>
  <Paragraphs>229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Adriana Pedreros</dc:creator>
  <cp:lastModifiedBy>IT Patlite</cp:lastModifiedBy>
  <cp:revision>134</cp:revision>
  <dcterms:created xsi:type="dcterms:W3CDTF">2022-10-19T19:12:44Z</dcterms:created>
  <dcterms:modified xsi:type="dcterms:W3CDTF">2024-09-09T19:14:34Z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0x010100F67DA81F22770245A3577E5F6948B5EF</vt:lpwstr>
  </property>
</Properties>
</file>